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notesMasterIdLst>
    <p:notesMasterId r:id="rId15"/>
  </p:notesMasterIdLst>
  <p:sldIdLst>
    <p:sldId id="257" r:id="rId2"/>
    <p:sldId id="258" r:id="rId3"/>
    <p:sldId id="278" r:id="rId4"/>
    <p:sldId id="277" r:id="rId5"/>
    <p:sldId id="279" r:id="rId6"/>
    <p:sldId id="280" r:id="rId7"/>
    <p:sldId id="281" r:id="rId8"/>
    <p:sldId id="282" r:id="rId9"/>
    <p:sldId id="283" r:id="rId10"/>
    <p:sldId id="284" r:id="rId11"/>
    <p:sldId id="275" r:id="rId12"/>
    <p:sldId id="276" r:id="rId13"/>
    <p:sldId id="28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Front Matter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Group Member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Group Member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Group Member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General Closing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5" autoAdjust="0"/>
    <p:restoredTop sz="92865" autoAdjust="0"/>
  </p:normalViewPr>
  <p:slideViewPr>
    <p:cSldViewPr snapToGrid="0">
      <p:cViewPr varScale="1">
        <p:scale>
          <a:sx n="68" d="100"/>
          <a:sy n="68" d="100"/>
        </p:scale>
        <p:origin x="-6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75AAE-0936-40B9-ACF9-A981EEF95D23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B1F30-39B2-4CE2-8EF3-91F3179569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designed this template so that each member of the project team has a set of slides with its own theme. Members, here’s how you add a new slide to just your set: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Mark where you want to add the slide: Select an existing one in the Thumbnails pane, click the New Slide button, then choose a layout. The new slide gets the same theme as the other slides in your set. </a:t>
            </a:r>
          </a:p>
          <a:p>
            <a:endParaRPr lang="en-US" dirty="0" smtClean="0"/>
          </a:p>
          <a:p>
            <a:r>
              <a:rPr lang="en-US" dirty="0" smtClean="0"/>
              <a:t>Careful! Don’t annoy your fellow presenters by accidentally changing their themes. That can happen if you choose a different theme from the Design tab, which changes all of the slides in the presentation to that look.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</p:spTree>
    <p:extLst>
      <p:ext uri="{BB962C8B-B14F-4D97-AF65-F5344CB8AC3E}">
        <p14:creationId xmlns="" xmlns:p14="http://schemas.microsoft.com/office/powerpoint/2010/main" val="854613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055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1506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pPr/>
              <a:t>10/9/2020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pPr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pPr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pPr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pPr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pPr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pPr/>
              <a:t>10/9/2020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pPr/>
              <a:t>10/9/2020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pPr/>
              <a:t>10/9/2020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pPr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pPr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10/9/2020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1174" y="1026943"/>
            <a:ext cx="9495694" cy="12379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Foreign Accounts on Kerala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616591"/>
            <a:ext cx="8534400" cy="1603717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8000" dirty="0" smtClean="0"/>
          </a:p>
          <a:p>
            <a:r>
              <a:rPr lang="en-US" sz="8000" dirty="0" smtClean="0"/>
              <a:t>III SEM BA HISTORY</a:t>
            </a:r>
          </a:p>
          <a:p>
            <a:r>
              <a:rPr lang="en-US" sz="8000" dirty="0" smtClean="0"/>
              <a:t>CULTURAL TRENDS IN PRE-MODERN KERALA</a:t>
            </a:r>
          </a:p>
          <a:p>
            <a:r>
              <a:rPr lang="en-US" sz="8000" dirty="0" smtClean="0"/>
              <a:t>Module 1 </a:t>
            </a:r>
            <a:endParaRPr lang="en-US" sz="8000" dirty="0"/>
          </a:p>
        </p:txBody>
      </p:sp>
    </p:spTree>
    <p:extLst>
      <p:ext uri="{BB962C8B-B14F-4D97-AF65-F5344CB8AC3E}">
        <p14:creationId xmlns="" xmlns:p14="http://schemas.microsoft.com/office/powerpoint/2010/main" val="32892916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British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Report of Joint Commissioners- 1793</a:t>
            </a:r>
          </a:p>
          <a:p>
            <a:r>
              <a:rPr lang="en-IN" dirty="0" smtClean="0"/>
              <a:t>Report of Buchanan-1800-1801- “A Journey from Madras through the countries of Mysore, </a:t>
            </a:r>
            <a:r>
              <a:rPr lang="en-IN" dirty="0" err="1" smtClean="0"/>
              <a:t>Canara</a:t>
            </a:r>
            <a:r>
              <a:rPr lang="en-IN" dirty="0" smtClean="0"/>
              <a:t> and Malabar”</a:t>
            </a:r>
          </a:p>
          <a:p>
            <a:r>
              <a:rPr lang="en-IN" dirty="0" smtClean="0"/>
              <a:t>Ward an d Corner-”Memoir of the Survey of the Travancore and Cochin States”</a:t>
            </a:r>
          </a:p>
          <a:p>
            <a:r>
              <a:rPr lang="en-IN" dirty="0" smtClean="0"/>
              <a:t>William Logan –Malabar Manual, Treaties and Engagements etc</a:t>
            </a:r>
          </a:p>
          <a:p>
            <a:r>
              <a:rPr lang="en-IN" dirty="0" smtClean="0"/>
              <a:t>Samuel </a:t>
            </a:r>
            <a:r>
              <a:rPr lang="en-IN" dirty="0" err="1" smtClean="0"/>
              <a:t>Mateer</a:t>
            </a:r>
            <a:r>
              <a:rPr lang="en-IN" dirty="0" smtClean="0"/>
              <a:t>- Land of Charity &amp; Native life in Travancore</a:t>
            </a:r>
          </a:p>
          <a:p>
            <a:r>
              <a:rPr lang="en-IN" dirty="0" smtClean="0"/>
              <a:t>Edgar Thurston- Caste and Tribes in Southern India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The description about Kerala and its people by foreigners are a valuable  source of information to reconstruct the history of the region. They  are corroborated and supplemented with  the indigenous sources.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5214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Appedix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</a:p>
          <a:p>
            <a:r>
              <a:rPr lang="en-US" dirty="0" smtClean="0"/>
              <a:t>Additional supporting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32050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6600" dirty="0" smtClean="0"/>
              <a:t>Thank You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206240"/>
            <a:ext cx="8534400" cy="878058"/>
          </a:xfrm>
        </p:spPr>
        <p:txBody>
          <a:bodyPr/>
          <a:lstStyle/>
          <a:p>
            <a:r>
              <a:rPr lang="en-IN" dirty="0" smtClean="0"/>
              <a:t>						Dr. </a:t>
            </a:r>
            <a:r>
              <a:rPr lang="en-IN" dirty="0" err="1" smtClean="0"/>
              <a:t>Beena</a:t>
            </a:r>
            <a:r>
              <a:rPr lang="en-IN" dirty="0" smtClean="0"/>
              <a:t> Paul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Accounts on  Kerala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sz="3200" dirty="0" smtClean="0"/>
              <a:t>Four main accounts:</a:t>
            </a:r>
          </a:p>
          <a:p>
            <a:endParaRPr lang="en-IN" dirty="0" smtClean="0"/>
          </a:p>
          <a:p>
            <a:r>
              <a:rPr lang="en-IN" dirty="0" smtClean="0"/>
              <a:t>Greco-Romans</a:t>
            </a:r>
          </a:p>
          <a:p>
            <a:r>
              <a:rPr lang="en-IN" dirty="0" smtClean="0"/>
              <a:t>Chinese </a:t>
            </a:r>
            <a:r>
              <a:rPr lang="en-US" dirty="0" smtClean="0"/>
              <a:t> </a:t>
            </a:r>
          </a:p>
          <a:p>
            <a:r>
              <a:rPr lang="en-IN" dirty="0" smtClean="0"/>
              <a:t>Arabs</a:t>
            </a:r>
          </a:p>
          <a:p>
            <a:r>
              <a:rPr lang="en-IN" dirty="0" smtClean="0"/>
              <a:t>European</a:t>
            </a:r>
          </a:p>
          <a:p>
            <a:pPr lvl="1"/>
            <a:r>
              <a:rPr lang="en-IN" dirty="0" smtClean="0"/>
              <a:t>Jews</a:t>
            </a:r>
          </a:p>
          <a:p>
            <a:pPr lvl="1"/>
            <a:r>
              <a:rPr lang="en-IN" dirty="0" smtClean="0"/>
              <a:t>Russians</a:t>
            </a:r>
          </a:p>
          <a:p>
            <a:pPr lvl="1"/>
            <a:r>
              <a:rPr lang="en-IN" dirty="0" smtClean="0"/>
              <a:t>Portuguese</a:t>
            </a:r>
          </a:p>
          <a:p>
            <a:pPr lvl="1"/>
            <a:r>
              <a:rPr lang="en-IN" dirty="0" smtClean="0"/>
              <a:t>Dutch</a:t>
            </a:r>
          </a:p>
          <a:p>
            <a:pPr lvl="1"/>
            <a:r>
              <a:rPr lang="en-IN" dirty="0" smtClean="0"/>
              <a:t>British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Greco-Romans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IN" dirty="0" smtClean="0"/>
          </a:p>
          <a:p>
            <a:r>
              <a:rPr lang="en-US" dirty="0" err="1" smtClean="0"/>
              <a:t>Megasthanese</a:t>
            </a:r>
            <a:r>
              <a:rPr lang="en-US" dirty="0" smtClean="0"/>
              <a:t>- 4</a:t>
            </a:r>
            <a:r>
              <a:rPr lang="en-US" baseline="30000" dirty="0" smtClean="0"/>
              <a:t>th</a:t>
            </a:r>
            <a:r>
              <a:rPr lang="en-US" dirty="0" smtClean="0"/>
              <a:t> c. BC-Greek </a:t>
            </a:r>
            <a:r>
              <a:rPr lang="en-US" dirty="0" err="1" smtClean="0"/>
              <a:t>Ambassidor</a:t>
            </a:r>
            <a:r>
              <a:rPr lang="en-US" dirty="0" smtClean="0"/>
              <a:t>- </a:t>
            </a:r>
            <a:r>
              <a:rPr lang="en-US" dirty="0" err="1" smtClean="0"/>
              <a:t>Indica</a:t>
            </a:r>
            <a:r>
              <a:rPr lang="en-US" dirty="0" smtClean="0"/>
              <a:t>- </a:t>
            </a:r>
            <a:r>
              <a:rPr lang="en-US" dirty="0" err="1" smtClean="0"/>
              <a:t>Chera</a:t>
            </a:r>
            <a:r>
              <a:rPr lang="en-US" dirty="0" smtClean="0"/>
              <a:t> Empire</a:t>
            </a:r>
            <a:endParaRPr lang="en-IN" dirty="0" smtClean="0"/>
          </a:p>
          <a:p>
            <a:r>
              <a:rPr lang="en-IN" dirty="0" smtClean="0"/>
              <a:t>Strabo- 21 AD-   Geography </a:t>
            </a:r>
          </a:p>
          <a:p>
            <a:r>
              <a:rPr lang="en-IN" dirty="0" smtClean="0"/>
              <a:t>Pliny- 77AD-  Natural History </a:t>
            </a:r>
          </a:p>
          <a:p>
            <a:r>
              <a:rPr lang="en-US" dirty="0" smtClean="0"/>
              <a:t>Ptolemy- 1</a:t>
            </a:r>
            <a:r>
              <a:rPr lang="en-US" baseline="30000" dirty="0" smtClean="0"/>
              <a:t>st</a:t>
            </a:r>
            <a:r>
              <a:rPr lang="en-US" dirty="0" smtClean="0"/>
              <a:t> A.D-  Geography</a:t>
            </a:r>
            <a:r>
              <a:rPr lang="en-IN" dirty="0" smtClean="0"/>
              <a:t> </a:t>
            </a:r>
          </a:p>
          <a:p>
            <a:r>
              <a:rPr lang="en-IN" dirty="0" smtClean="0"/>
              <a:t>Anonymous author-90 AD- </a:t>
            </a:r>
            <a:r>
              <a:rPr lang="en-IN" dirty="0" err="1" smtClean="0"/>
              <a:t>Periplus</a:t>
            </a:r>
            <a:r>
              <a:rPr lang="en-IN" dirty="0" smtClean="0"/>
              <a:t> of the </a:t>
            </a:r>
            <a:r>
              <a:rPr lang="en-IN" dirty="0" err="1" smtClean="0"/>
              <a:t>Erythrian</a:t>
            </a:r>
            <a:r>
              <a:rPr lang="en-IN" dirty="0" smtClean="0"/>
              <a:t> Sea  </a:t>
            </a:r>
          </a:p>
          <a:p>
            <a:r>
              <a:rPr lang="en-IN" dirty="0" smtClean="0"/>
              <a:t>Cosmos </a:t>
            </a:r>
            <a:r>
              <a:rPr lang="en-IN" dirty="0" err="1" smtClean="0"/>
              <a:t>Indico</a:t>
            </a:r>
            <a:r>
              <a:rPr lang="en-IN" dirty="0" smtClean="0"/>
              <a:t> </a:t>
            </a:r>
            <a:r>
              <a:rPr lang="en-IN" dirty="0" err="1" smtClean="0"/>
              <a:t>Pleustes</a:t>
            </a:r>
            <a:r>
              <a:rPr lang="en-IN" dirty="0" smtClean="0"/>
              <a:t>- 6</a:t>
            </a:r>
            <a:r>
              <a:rPr lang="en-IN" baseline="30000" dirty="0" smtClean="0"/>
              <a:t>th</a:t>
            </a:r>
            <a:r>
              <a:rPr lang="en-IN" dirty="0" smtClean="0"/>
              <a:t> Century- </a:t>
            </a:r>
            <a:r>
              <a:rPr lang="en-IN" dirty="0" err="1" smtClean="0"/>
              <a:t>Topographia</a:t>
            </a:r>
            <a:r>
              <a:rPr lang="en-IN" dirty="0" smtClean="0"/>
              <a:t> </a:t>
            </a:r>
            <a:r>
              <a:rPr lang="en-IN" dirty="0" err="1" smtClean="0"/>
              <a:t>Indica</a:t>
            </a:r>
            <a:r>
              <a:rPr lang="en-IN" dirty="0" smtClean="0"/>
              <a:t> Christiana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Peutinger</a:t>
            </a:r>
            <a:r>
              <a:rPr lang="en-US" dirty="0" smtClean="0"/>
              <a:t> Tables -225 – 250 A.D- Maps copied from the frescos of Rome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Chinese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Chou-Ju-Kua-1225 AD</a:t>
            </a:r>
          </a:p>
          <a:p>
            <a:r>
              <a:rPr lang="en-IN" dirty="0" smtClean="0"/>
              <a:t>Tao-</a:t>
            </a:r>
            <a:r>
              <a:rPr lang="en-IN" dirty="0" err="1" smtClean="0"/>
              <a:t>i</a:t>
            </a:r>
            <a:r>
              <a:rPr lang="en-IN" dirty="0" smtClean="0"/>
              <a:t>- </a:t>
            </a:r>
            <a:r>
              <a:rPr lang="en-IN" dirty="0" err="1" smtClean="0"/>
              <a:t>Chili</a:t>
            </a:r>
            <a:r>
              <a:rPr lang="en-IN" dirty="0" smtClean="0"/>
              <a:t>  by Wang-</a:t>
            </a:r>
            <a:r>
              <a:rPr lang="en-IN" dirty="0" err="1" smtClean="0"/>
              <a:t>ta</a:t>
            </a:r>
            <a:r>
              <a:rPr lang="en-IN" dirty="0" smtClean="0"/>
              <a:t>-Yuan -</a:t>
            </a:r>
            <a:r>
              <a:rPr lang="en-US" dirty="0" smtClean="0"/>
              <a:t>eye witness account </a:t>
            </a:r>
            <a:r>
              <a:rPr lang="en-US" dirty="0" err="1" smtClean="0"/>
              <a:t>Ezhimala</a:t>
            </a:r>
            <a:r>
              <a:rPr lang="en-US" dirty="0" smtClean="0"/>
              <a:t> and Calicut </a:t>
            </a:r>
            <a:endParaRPr lang="en-IN" dirty="0" smtClean="0"/>
          </a:p>
          <a:p>
            <a:r>
              <a:rPr lang="en-IN" dirty="0" smtClean="0"/>
              <a:t> Ying-</a:t>
            </a:r>
            <a:r>
              <a:rPr lang="en-IN" dirty="0" err="1" smtClean="0"/>
              <a:t>Yai</a:t>
            </a:r>
            <a:r>
              <a:rPr lang="en-IN" dirty="0" smtClean="0"/>
              <a:t>-</a:t>
            </a:r>
            <a:r>
              <a:rPr lang="en-IN" dirty="0" err="1" smtClean="0"/>
              <a:t>Sheng</a:t>
            </a:r>
            <a:r>
              <a:rPr lang="en-IN" dirty="0" smtClean="0"/>
              <a:t> -</a:t>
            </a:r>
            <a:r>
              <a:rPr lang="en-IN" dirty="0" err="1" smtClean="0"/>
              <a:t>Lan</a:t>
            </a:r>
            <a:r>
              <a:rPr lang="en-IN" dirty="0" smtClean="0"/>
              <a:t> by Ma-</a:t>
            </a:r>
            <a:r>
              <a:rPr lang="en-IN" dirty="0" err="1" smtClean="0"/>
              <a:t>Huan</a:t>
            </a:r>
            <a:r>
              <a:rPr lang="en-IN" dirty="0" smtClean="0"/>
              <a:t> (The Overall Survey of Ocean Shores-1433)-  mentions-</a:t>
            </a:r>
          </a:p>
          <a:p>
            <a:r>
              <a:rPr lang="en-US" dirty="0" smtClean="0"/>
              <a:t>Port and Town of Calicut </a:t>
            </a:r>
          </a:p>
          <a:p>
            <a:r>
              <a:rPr lang="en-US" dirty="0" smtClean="0"/>
              <a:t> First traveler to mention about Kochi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Arab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 smtClean="0"/>
              <a:t>Sulaiman</a:t>
            </a:r>
            <a:r>
              <a:rPr lang="en-IN" dirty="0" smtClean="0"/>
              <a:t> -9</a:t>
            </a:r>
            <a:r>
              <a:rPr lang="en-IN" baseline="30000" dirty="0" smtClean="0"/>
              <a:t>th</a:t>
            </a:r>
            <a:r>
              <a:rPr lang="en-IN" dirty="0" smtClean="0"/>
              <a:t> c-</a:t>
            </a:r>
            <a:r>
              <a:rPr lang="en-US" dirty="0" smtClean="0"/>
              <a:t> description of the </a:t>
            </a:r>
            <a:r>
              <a:rPr lang="en-US" dirty="0" err="1" smtClean="0"/>
              <a:t>Kollam</a:t>
            </a:r>
            <a:r>
              <a:rPr lang="en-US" dirty="0" smtClean="0"/>
              <a:t> as the most important port in India touched by the Chinese ships.</a:t>
            </a:r>
          </a:p>
          <a:p>
            <a:r>
              <a:rPr lang="en-US" dirty="0" err="1" smtClean="0"/>
              <a:t>Ibn</a:t>
            </a:r>
            <a:r>
              <a:rPr lang="en-US" dirty="0" smtClean="0"/>
              <a:t> </a:t>
            </a:r>
            <a:r>
              <a:rPr lang="en-US" dirty="0" err="1" smtClean="0"/>
              <a:t>Khurdabbeh</a:t>
            </a:r>
            <a:r>
              <a:rPr lang="en-US" dirty="0" smtClean="0"/>
              <a:t>- Muslim writer mention Malabar coast as a centre of export of rice.</a:t>
            </a:r>
          </a:p>
          <a:p>
            <a:r>
              <a:rPr lang="en-US" dirty="0" smtClean="0"/>
              <a:t>IDIRISI - information about the coastal towns of Malabar</a:t>
            </a:r>
            <a:endParaRPr lang="en-IN" dirty="0" smtClean="0"/>
          </a:p>
          <a:p>
            <a:r>
              <a:rPr lang="en-IN" dirty="0" smtClean="0"/>
              <a:t>Masudi-974 AD</a:t>
            </a:r>
          </a:p>
          <a:p>
            <a:r>
              <a:rPr lang="en-IN" dirty="0" smtClean="0"/>
              <a:t>Rashiyuddin-1281 AD</a:t>
            </a:r>
          </a:p>
          <a:p>
            <a:r>
              <a:rPr lang="en-IN" dirty="0" err="1" smtClean="0"/>
              <a:t>Ibn</a:t>
            </a:r>
            <a:r>
              <a:rPr lang="en-IN" dirty="0" smtClean="0"/>
              <a:t> –Batutha-14</a:t>
            </a:r>
            <a:r>
              <a:rPr lang="en-IN" baseline="30000" dirty="0" smtClean="0"/>
              <a:t>th</a:t>
            </a:r>
            <a:r>
              <a:rPr lang="en-IN" dirty="0" smtClean="0"/>
              <a:t> C-</a:t>
            </a:r>
            <a:r>
              <a:rPr lang="en-US" dirty="0" smtClean="0"/>
              <a:t> valuable accounts of Calicut, its King, people and port.</a:t>
            </a:r>
            <a:endParaRPr lang="en-IN" dirty="0" smtClean="0"/>
          </a:p>
          <a:p>
            <a:r>
              <a:rPr lang="en-IN" dirty="0" err="1" smtClean="0"/>
              <a:t>Abdur</a:t>
            </a:r>
            <a:r>
              <a:rPr lang="en-IN" dirty="0" smtClean="0"/>
              <a:t> </a:t>
            </a:r>
            <a:r>
              <a:rPr lang="en-IN" dirty="0" err="1" smtClean="0"/>
              <a:t>Razak</a:t>
            </a:r>
            <a:r>
              <a:rPr lang="en-IN" dirty="0" smtClean="0"/>
              <a:t>- 1443AD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European Travelers began to visit the country from the 13</a:t>
            </a:r>
            <a:r>
              <a:rPr lang="en-US" baseline="30000" dirty="0" smtClean="0"/>
              <a:t>th</a:t>
            </a:r>
            <a:r>
              <a:rPr lang="en-US" dirty="0" smtClean="0"/>
              <a:t> c</a:t>
            </a:r>
          </a:p>
          <a:p>
            <a:r>
              <a:rPr lang="en-US" dirty="0" smtClean="0"/>
              <a:t>Benjamin of </a:t>
            </a:r>
            <a:r>
              <a:rPr lang="en-US" dirty="0" err="1" smtClean="0"/>
              <a:t>Tudela</a:t>
            </a:r>
            <a:r>
              <a:rPr lang="en-US" dirty="0" smtClean="0"/>
              <a:t>, a Jewish traveler from Spain gives information of </a:t>
            </a:r>
            <a:r>
              <a:rPr lang="en-US" dirty="0" err="1" smtClean="0"/>
              <a:t>Kollam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Italian Marco Polo (Venice)  traveled through Kerala to China (1294 A.D)- described about Mt. Eli </a:t>
            </a:r>
          </a:p>
          <a:p>
            <a:r>
              <a:rPr lang="en-US" dirty="0" smtClean="0"/>
              <a:t>John of </a:t>
            </a:r>
            <a:r>
              <a:rPr lang="en-US" smtClean="0"/>
              <a:t>Monte Corvine -first </a:t>
            </a:r>
            <a:r>
              <a:rPr lang="en-US" dirty="0" smtClean="0"/>
              <a:t>Roman Catholic missionary to China records the Commercial predominance of the Muslims of </a:t>
            </a:r>
            <a:r>
              <a:rPr lang="en-US" dirty="0" err="1" smtClean="0"/>
              <a:t>Kollam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Accounts 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Friar </a:t>
            </a:r>
            <a:r>
              <a:rPr lang="en-US" dirty="0" err="1" smtClean="0"/>
              <a:t>Jordanus</a:t>
            </a:r>
            <a:r>
              <a:rPr lang="en-US" dirty="0" smtClean="0"/>
              <a:t> (1324) - ‘</a:t>
            </a:r>
            <a:r>
              <a:rPr lang="en-US" dirty="0" err="1" smtClean="0"/>
              <a:t>Mirabilia</a:t>
            </a:r>
            <a:r>
              <a:rPr lang="en-US" dirty="0" smtClean="0"/>
              <a:t> </a:t>
            </a:r>
            <a:r>
              <a:rPr lang="en-US" dirty="0" err="1" smtClean="0"/>
              <a:t>Descriptia</a:t>
            </a:r>
            <a:r>
              <a:rPr lang="en-US" dirty="0" smtClean="0"/>
              <a:t>’- mentions the extensive trade in spices and the prosperous Christian community- first foreign account of </a:t>
            </a:r>
            <a:r>
              <a:rPr lang="en-US" dirty="0" err="1" smtClean="0"/>
              <a:t>Marumakkathayam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Nicolo</a:t>
            </a:r>
            <a:r>
              <a:rPr lang="en-US" dirty="0" smtClean="0"/>
              <a:t> Conti, an Italian </a:t>
            </a:r>
            <a:r>
              <a:rPr lang="en-US" dirty="0" err="1" smtClean="0"/>
              <a:t>traveller</a:t>
            </a:r>
            <a:r>
              <a:rPr lang="en-US" dirty="0" smtClean="0"/>
              <a:t> (1440 A.D) – about flourishing trade in ginger, pepper and </a:t>
            </a:r>
            <a:r>
              <a:rPr lang="en-US" dirty="0" err="1" smtClean="0"/>
              <a:t>Cinnammon</a:t>
            </a:r>
            <a:r>
              <a:rPr lang="en-US" dirty="0" smtClean="0"/>
              <a:t> at the port of </a:t>
            </a:r>
            <a:r>
              <a:rPr lang="en-US" dirty="0" err="1" smtClean="0"/>
              <a:t>Kollam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Athanasius </a:t>
            </a:r>
            <a:r>
              <a:rPr lang="en-US" dirty="0" err="1" smtClean="0"/>
              <a:t>Nikitin</a:t>
            </a:r>
            <a:r>
              <a:rPr lang="en-US" dirty="0" smtClean="0"/>
              <a:t> (1468 -74) the Russian </a:t>
            </a:r>
            <a:r>
              <a:rPr lang="en-US" dirty="0" err="1" smtClean="0"/>
              <a:t>traveller</a:t>
            </a:r>
            <a:r>
              <a:rPr lang="en-US" dirty="0" smtClean="0"/>
              <a:t> describes Calicut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Portuguese 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err="1" smtClean="0"/>
              <a:t>Ludovic-Varthema</a:t>
            </a:r>
            <a:r>
              <a:rPr lang="en-IN" dirty="0" smtClean="0"/>
              <a:t>- </a:t>
            </a:r>
            <a:r>
              <a:rPr lang="en-IN" dirty="0" err="1" smtClean="0"/>
              <a:t>Itallian</a:t>
            </a:r>
            <a:r>
              <a:rPr lang="en-IN" dirty="0" smtClean="0"/>
              <a:t> traveller-1504-1508</a:t>
            </a:r>
          </a:p>
          <a:p>
            <a:r>
              <a:rPr lang="en-IN" dirty="0" smtClean="0"/>
              <a:t>Duarte-</a:t>
            </a:r>
            <a:r>
              <a:rPr lang="en-IN" dirty="0" err="1" smtClean="0"/>
              <a:t>Barbosa</a:t>
            </a:r>
            <a:r>
              <a:rPr lang="en-IN" dirty="0" smtClean="0"/>
              <a:t>- 1516- Book of </a:t>
            </a:r>
            <a:r>
              <a:rPr lang="en-IN" dirty="0" err="1" smtClean="0"/>
              <a:t>Barbosa</a:t>
            </a:r>
            <a:endParaRPr lang="en-IN" dirty="0" smtClean="0"/>
          </a:p>
          <a:p>
            <a:r>
              <a:rPr lang="en-IN" dirty="0" err="1" smtClean="0"/>
              <a:t>Pyrard</a:t>
            </a:r>
            <a:r>
              <a:rPr lang="en-IN" dirty="0" smtClean="0"/>
              <a:t> de Level &amp; Petro Della </a:t>
            </a:r>
            <a:r>
              <a:rPr lang="en-IN" dirty="0" err="1" smtClean="0"/>
              <a:t>Vele</a:t>
            </a:r>
            <a:r>
              <a:rPr lang="en-IN" dirty="0" smtClean="0"/>
              <a:t>- 17</a:t>
            </a:r>
            <a:r>
              <a:rPr lang="en-IN" baseline="30000" dirty="0" smtClean="0"/>
              <a:t>th</a:t>
            </a:r>
            <a:r>
              <a:rPr lang="en-IN" dirty="0" smtClean="0"/>
              <a:t> c</a:t>
            </a:r>
          </a:p>
          <a:p>
            <a:r>
              <a:rPr lang="en-IN" dirty="0" smtClean="0"/>
              <a:t>Diego </a:t>
            </a:r>
            <a:r>
              <a:rPr lang="en-IN" dirty="0" err="1" smtClean="0"/>
              <a:t>Gonzalves</a:t>
            </a:r>
            <a:r>
              <a:rPr lang="en-IN" dirty="0" smtClean="0"/>
              <a:t>- </a:t>
            </a:r>
            <a:r>
              <a:rPr lang="en-IN" dirty="0" err="1" smtClean="0"/>
              <a:t>Historia</a:t>
            </a:r>
            <a:r>
              <a:rPr lang="en-IN" dirty="0" smtClean="0"/>
              <a:t> de Malabar – 1615</a:t>
            </a:r>
          </a:p>
          <a:p>
            <a:r>
              <a:rPr lang="en-US" dirty="0" smtClean="0"/>
              <a:t>Commentaries of Albuquerque</a:t>
            </a:r>
          </a:p>
          <a:p>
            <a:r>
              <a:rPr lang="en-US" dirty="0" smtClean="0"/>
              <a:t> Decrees of the Synod of </a:t>
            </a:r>
            <a:r>
              <a:rPr lang="en-US" dirty="0" err="1" smtClean="0"/>
              <a:t>Diamper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Jornada</a:t>
            </a:r>
            <a:r>
              <a:rPr lang="en-US" dirty="0" smtClean="0"/>
              <a:t> by </a:t>
            </a:r>
            <a:r>
              <a:rPr lang="en-US" dirty="0" err="1" smtClean="0"/>
              <a:t>Roze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Dutch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Van </a:t>
            </a:r>
            <a:r>
              <a:rPr lang="en-US" dirty="0" err="1" smtClean="0"/>
              <a:t>Rheede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Nieuhoff</a:t>
            </a:r>
            <a:r>
              <a:rPr lang="en-US" dirty="0" smtClean="0"/>
              <a:t>, </a:t>
            </a:r>
          </a:p>
          <a:p>
            <a:r>
              <a:rPr lang="en-US" dirty="0" smtClean="0"/>
              <a:t> letters from Malabar by </a:t>
            </a:r>
            <a:r>
              <a:rPr lang="en-US" dirty="0" err="1" smtClean="0"/>
              <a:t>Visscher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 accounts of Tavernier</a:t>
            </a:r>
          </a:p>
          <a:p>
            <a:r>
              <a:rPr lang="en-US" dirty="0" smtClean="0"/>
              <a:t> Foster  </a:t>
            </a:r>
          </a:p>
          <a:p>
            <a:r>
              <a:rPr lang="en-US" dirty="0" err="1" smtClean="0"/>
              <a:t>Hortus</a:t>
            </a:r>
            <a:r>
              <a:rPr lang="en-US" dirty="0" smtClean="0"/>
              <a:t> </a:t>
            </a:r>
            <a:r>
              <a:rPr lang="en-US" dirty="0" err="1" smtClean="0"/>
              <a:t>Malabaricus</a:t>
            </a:r>
            <a:r>
              <a:rPr lang="en-US" dirty="0" smtClean="0"/>
              <a:t> - on the Flora of the Malabar Coast.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118</TotalTime>
  <Words>558</Words>
  <Application>Microsoft Office PowerPoint</Application>
  <PresentationFormat>Custom</PresentationFormat>
  <Paragraphs>95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Foreign Accounts on Kerala</vt:lpstr>
      <vt:lpstr>Foreign Accounts on  Kerala History</vt:lpstr>
      <vt:lpstr>Greco-Romans</vt:lpstr>
      <vt:lpstr>Chinese Accounts</vt:lpstr>
      <vt:lpstr>Arab Accounts</vt:lpstr>
      <vt:lpstr>European Accounts</vt:lpstr>
      <vt:lpstr>European Accounts cont..</vt:lpstr>
      <vt:lpstr>Portuguese  Period</vt:lpstr>
      <vt:lpstr>Dutch period</vt:lpstr>
      <vt:lpstr>British Period</vt:lpstr>
      <vt:lpstr>Conclusion</vt:lpstr>
      <vt:lpstr>Appedix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HP</dc:creator>
  <cp:lastModifiedBy>HP</cp:lastModifiedBy>
  <cp:revision>15</cp:revision>
  <dcterms:created xsi:type="dcterms:W3CDTF">2014-04-17T23:07:25Z</dcterms:created>
  <dcterms:modified xsi:type="dcterms:W3CDTF">2020-10-09T10:16:25Z</dcterms:modified>
</cp:coreProperties>
</file>